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4"/>
  </p:notesMasterIdLst>
  <p:handoutMasterIdLst>
    <p:handoutMasterId r:id="rId5"/>
  </p:handoutMasterIdLst>
  <p:sldIdLst>
    <p:sldId id="632" r:id="rId2"/>
    <p:sldId id="711" r:id="rId3"/>
  </p:sldIdLst>
  <p:sldSz cx="9906000" cy="6858000" type="A4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0000FF"/>
    <a:srgbClr val="FF9900"/>
    <a:srgbClr val="000066"/>
    <a:srgbClr val="FF0000"/>
    <a:srgbClr val="CCFFFF"/>
    <a:srgbClr val="66FFFF"/>
    <a:srgbClr val="E4F165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7" autoAdjust="0"/>
    <p:restoredTop sz="99474" autoAdjust="0"/>
  </p:normalViewPr>
  <p:slideViewPr>
    <p:cSldViewPr>
      <p:cViewPr varScale="1">
        <p:scale>
          <a:sx n="116" d="100"/>
          <a:sy n="116" d="100"/>
        </p:scale>
        <p:origin x="1416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24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4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85" tIns="48894" rIns="97785" bIns="48894" numCol="1" anchor="t" anchorCtr="0" compatLnSpc="1">
            <a:prstTxWarp prst="textNoShape">
              <a:avLst/>
            </a:prstTxWarp>
          </a:bodyPr>
          <a:lstStyle>
            <a:lvl1pPr algn="l" defTabSz="979261"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0" y="0"/>
            <a:ext cx="2946400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85" tIns="48894" rIns="97785" bIns="48894" numCol="1" anchor="t" anchorCtr="0" compatLnSpc="1">
            <a:prstTxWarp prst="textNoShape">
              <a:avLst/>
            </a:prstTxWarp>
          </a:bodyPr>
          <a:lstStyle>
            <a:lvl1pPr algn="r" defTabSz="979261"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1"/>
            <a:ext cx="2944814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85" tIns="48894" rIns="97785" bIns="48894" numCol="1" anchor="b" anchorCtr="0" compatLnSpc="1">
            <a:prstTxWarp prst="textNoShape">
              <a:avLst/>
            </a:prstTxWarp>
          </a:bodyPr>
          <a:lstStyle>
            <a:lvl1pPr algn="l" defTabSz="979261"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0" y="9378951"/>
            <a:ext cx="2946400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85" tIns="48894" rIns="97785" bIns="48894" numCol="1" anchor="b" anchorCtr="0" compatLnSpc="1">
            <a:prstTxWarp prst="textNoShape">
              <a:avLst/>
            </a:prstTxWarp>
          </a:bodyPr>
          <a:lstStyle>
            <a:lvl1pPr algn="r" defTabSz="979261" eaLnBrk="1" hangingPunct="1">
              <a:defRPr sz="1300"/>
            </a:lvl1pPr>
          </a:lstStyle>
          <a:p>
            <a:pPr>
              <a:defRPr/>
            </a:pPr>
            <a:fld id="{AE3DDA4B-28D7-48C4-A7B1-F10B7B9F5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765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4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85" tIns="48894" rIns="97785" bIns="48894" numCol="1" anchor="t" anchorCtr="0" compatLnSpc="1">
            <a:prstTxWarp prst="textNoShape">
              <a:avLst/>
            </a:prstTxWarp>
          </a:bodyPr>
          <a:lstStyle>
            <a:lvl1pPr algn="l" defTabSz="979261"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0" y="0"/>
            <a:ext cx="2946400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85" tIns="48894" rIns="97785" bIns="48894" numCol="1" anchor="t" anchorCtr="0" compatLnSpc="1">
            <a:prstTxWarp prst="textNoShape">
              <a:avLst/>
            </a:prstTxWarp>
          </a:bodyPr>
          <a:lstStyle>
            <a:lvl1pPr algn="r" defTabSz="979261"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3900" y="739775"/>
            <a:ext cx="5351463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689475"/>
            <a:ext cx="543877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85" tIns="48894" rIns="97785" bIns="488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1"/>
            <a:ext cx="2944814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85" tIns="48894" rIns="97785" bIns="48894" numCol="1" anchor="b" anchorCtr="0" compatLnSpc="1">
            <a:prstTxWarp prst="textNoShape">
              <a:avLst/>
            </a:prstTxWarp>
          </a:bodyPr>
          <a:lstStyle>
            <a:lvl1pPr algn="l" defTabSz="979261" eaLnBrk="1" hangingPunct="1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0" y="9378951"/>
            <a:ext cx="2946400" cy="4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85" tIns="48894" rIns="97785" bIns="48894" numCol="1" anchor="b" anchorCtr="0" compatLnSpc="1">
            <a:prstTxWarp prst="textNoShape">
              <a:avLst/>
            </a:prstTxWarp>
          </a:bodyPr>
          <a:lstStyle>
            <a:lvl1pPr algn="r" defTabSz="979261" eaLnBrk="1" hangingPunct="1">
              <a:defRPr sz="1300"/>
            </a:lvl1pPr>
          </a:lstStyle>
          <a:p>
            <a:pPr>
              <a:defRPr/>
            </a:pPr>
            <a:fld id="{42685927-2479-4B31-AE63-73A95ECB6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504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6951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DBD16-6A0C-4CA9-BF2F-C557F1AB7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F91AD-5557-4ED1-A118-5EC93F68A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43815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5300" y="3938588"/>
            <a:ext cx="43815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29200" y="3938588"/>
            <a:ext cx="43815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A8772-4A91-4190-A7D7-014367E189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BBE6B-B94A-4153-B7EF-7217772634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7A284-1CD9-4CE8-AE0B-6DBE3FC4A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F1545-4DAF-4D6E-BFDC-3CF2CB96E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457DE-F180-42D7-9F06-98C24688B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55937-E77D-4DA7-9E63-0C77836C2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0C0F5-5058-4FF3-8A1E-440F9995C0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3F39E-ABAA-43CD-85C9-695C80FF0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3A3C3-89B2-43B5-9409-168F5203A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57E9A-41C2-4BFB-9DF9-3F19B685AD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94AD7-8B49-44B4-8B19-03C9C53BA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E7CA3-E9BF-4B5A-9040-7B201C784B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77375" y="6543675"/>
            <a:ext cx="4445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2B01D39-5931-4590-BB57-F719892DB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27" name="Picture 3" descr="Логотип Роснефти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9850" y="57150"/>
            <a:ext cx="1758950" cy="792163"/>
          </a:xfrm>
          <a:prstGeom prst="rect">
            <a:avLst/>
          </a:prstGeom>
          <a:solidFill>
            <a:srgbClr val="E7CF6E"/>
          </a:solidFill>
          <a:ln w="9525">
            <a:noFill/>
            <a:miter lim="800000"/>
            <a:headEnd/>
            <a:tailEnd/>
          </a:ln>
        </p:spPr>
      </p:pic>
      <p:sp>
        <p:nvSpPr>
          <p:cNvPr id="974852" name="Line 4"/>
          <p:cNvSpPr>
            <a:spLocks noChangeShapeType="1"/>
          </p:cNvSpPr>
          <p:nvPr/>
        </p:nvSpPr>
        <p:spPr bwMode="auto">
          <a:xfrm>
            <a:off x="1531938" y="115888"/>
            <a:ext cx="8137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974853" name="Line 5"/>
          <p:cNvSpPr>
            <a:spLocks noChangeShapeType="1"/>
          </p:cNvSpPr>
          <p:nvPr/>
        </p:nvSpPr>
        <p:spPr bwMode="auto">
          <a:xfrm flipH="1">
            <a:off x="9669463" y="115888"/>
            <a:ext cx="0" cy="684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974854" name="Line 6"/>
          <p:cNvSpPr>
            <a:spLocks noChangeShapeType="1"/>
          </p:cNvSpPr>
          <p:nvPr/>
        </p:nvSpPr>
        <p:spPr bwMode="auto">
          <a:xfrm flipH="1">
            <a:off x="1065213" y="800100"/>
            <a:ext cx="860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974855" name="Line 7"/>
          <p:cNvSpPr>
            <a:spLocks noChangeShapeType="1"/>
          </p:cNvSpPr>
          <p:nvPr/>
        </p:nvSpPr>
        <p:spPr bwMode="auto">
          <a:xfrm>
            <a:off x="1065213" y="873125"/>
            <a:ext cx="8604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974856" name="Line 8"/>
          <p:cNvSpPr>
            <a:spLocks noChangeShapeType="1"/>
          </p:cNvSpPr>
          <p:nvPr/>
        </p:nvSpPr>
        <p:spPr bwMode="auto">
          <a:xfrm>
            <a:off x="1065213" y="800100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974857" name="Rectangle 9"/>
          <p:cNvSpPr>
            <a:spLocks noChangeArrowheads="1"/>
          </p:cNvSpPr>
          <p:nvPr/>
        </p:nvSpPr>
        <p:spPr bwMode="auto">
          <a:xfrm>
            <a:off x="1857375" y="188913"/>
            <a:ext cx="7667625" cy="533400"/>
          </a:xfrm>
          <a:prstGeom prst="rect">
            <a:avLst/>
          </a:prstGeom>
          <a:solidFill>
            <a:srgbClr val="E7CF6E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ru-RU" sz="2100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4" r:id="rId13"/>
    <p:sldLayoutId id="2147483653" r:id="rId14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261151-A8A9-49C9-9DBB-857F077091A3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8434" name="Номер слайда 6"/>
          <p:cNvSpPr txBox="1">
            <a:spLocks noGrp="1"/>
          </p:cNvSpPr>
          <p:nvPr/>
        </p:nvSpPr>
        <p:spPr bwMode="auto">
          <a:xfrm>
            <a:off x="9477375" y="6543675"/>
            <a:ext cx="4445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r"/>
            <a:fld id="{E850568F-49DC-4063-88CA-7C1B61EFED76}" type="slidenum">
              <a:rPr lang="ru-RU" sz="1400"/>
              <a:pPr algn="r"/>
              <a:t>1</a:t>
            </a:fld>
            <a:endParaRPr lang="ru-RU" sz="1400" dirty="0"/>
          </a:p>
        </p:txBody>
      </p:sp>
      <p:sp>
        <p:nvSpPr>
          <p:cNvPr id="18435" name="Text Box 8"/>
          <p:cNvSpPr txBox="1">
            <a:spLocks noChangeArrowheads="1"/>
          </p:cNvSpPr>
          <p:nvPr/>
        </p:nvSpPr>
        <p:spPr bwMode="auto">
          <a:xfrm>
            <a:off x="523875" y="549275"/>
            <a:ext cx="1295400" cy="24447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1600" b="1" dirty="0" smtClean="0"/>
              <a:t>РОСНЕФТЬ</a:t>
            </a:r>
            <a:endParaRPr lang="ru-RU" sz="1600" b="1" dirty="0"/>
          </a:p>
        </p:txBody>
      </p:sp>
      <p:sp>
        <p:nvSpPr>
          <p:cNvPr id="18436" name="Text Box 10"/>
          <p:cNvSpPr txBox="1">
            <a:spLocks noChangeArrowheads="1"/>
          </p:cNvSpPr>
          <p:nvPr/>
        </p:nvSpPr>
        <p:spPr bwMode="auto">
          <a:xfrm>
            <a:off x="3908425" y="260350"/>
            <a:ext cx="3656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000" b="1" u="sng" dirty="0"/>
              <a:t>ООО «</a:t>
            </a:r>
            <a:r>
              <a:rPr lang="ru-RU" sz="2000" b="1" u="sng" dirty="0" err="1"/>
              <a:t>Энергонефть</a:t>
            </a:r>
            <a:r>
              <a:rPr lang="ru-RU" sz="2000" b="1" u="sng" dirty="0"/>
              <a:t> Томск»</a:t>
            </a:r>
          </a:p>
        </p:txBody>
      </p:sp>
      <p:pic>
        <p:nvPicPr>
          <p:cNvPr id="18440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4249" y="1011694"/>
            <a:ext cx="6789064" cy="489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770" y="161925"/>
            <a:ext cx="5397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004993" y="2204864"/>
            <a:ext cx="29010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Результаты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СОУТ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DA8772-4A91-4190-A7D7-014367E189F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8" name="Picture 6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770" y="161925"/>
            <a:ext cx="5397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908425" y="260350"/>
            <a:ext cx="36560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000" b="1" u="sng" dirty="0"/>
              <a:t>ООО «</a:t>
            </a:r>
            <a:r>
              <a:rPr lang="ru-RU" sz="2000" b="1" u="sng" dirty="0" err="1"/>
              <a:t>Энергонефть</a:t>
            </a:r>
            <a:r>
              <a:rPr lang="ru-RU" sz="2000" b="1" u="sng" dirty="0"/>
              <a:t> Томск»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128464" y="980728"/>
            <a:ext cx="9577064" cy="5562947"/>
          </a:xfrm>
          <a:prstGeom prst="rect">
            <a:avLst/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 bwMode="auto">
          <a:xfrm>
            <a:off x="704528" y="1286224"/>
            <a:ext cx="8533258" cy="1186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442086"/>
              </p:ext>
            </p:extLst>
          </p:nvPr>
        </p:nvGraphicFramePr>
        <p:xfrm>
          <a:off x="447285" y="1346969"/>
          <a:ext cx="9060878" cy="2010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43"/>
                <a:gridCol w="792088"/>
                <a:gridCol w="1224136"/>
                <a:gridCol w="936104"/>
                <a:gridCol w="864096"/>
                <a:gridCol w="792088"/>
                <a:gridCol w="648072"/>
                <a:gridCol w="504056"/>
                <a:gridCol w="648072"/>
                <a:gridCol w="594723"/>
              </a:tblGrid>
              <a:tr h="347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Количество рабочих мест и численность работников, занятых на этих рабочих местах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Количество рабочих мест и численность занятых на них работников по классам (подклассам) условий труда из числа рабочих мест, указанных в графе 3 (единиц)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19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</a:rPr>
                        <a:t>Наименование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всего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>
                          <a:effectLst/>
                        </a:rPr>
                        <a:t>в том числе на которых проведена </a:t>
                      </a:r>
                      <a:r>
                        <a:rPr lang="ru-RU" sz="700" dirty="0" smtClean="0">
                          <a:effectLst/>
                        </a:rPr>
                        <a:t>специальная оценка условий труда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Класс 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Класс 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Класс 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Класс 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Рабочие места (ед.)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494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494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328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157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Работники, занятые на рабочих местах (чел.)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1013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1013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467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530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из них женщин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198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198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117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из них лиц в возрасте до 18 лет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из них инвалидов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78901" y="928760"/>
            <a:ext cx="9505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Сводная ведомость результатов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проведения специальной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оценки условий труда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4488" y="3401161"/>
            <a:ext cx="5158785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Перечень профессии с установленными вредными классам условий труда:</a:t>
            </a:r>
          </a:p>
          <a:p>
            <a:r>
              <a:rPr lang="ru-RU" sz="1100" dirty="0"/>
              <a:t>3.2 - </a:t>
            </a:r>
            <a:r>
              <a:rPr lang="ru-RU" sz="1100" dirty="0" err="1"/>
              <a:t>Электрогазосварщик</a:t>
            </a:r>
            <a:r>
              <a:rPr lang="ru-RU" sz="1100" dirty="0"/>
              <a:t>, занятый на резке и ручной </a:t>
            </a:r>
            <a:r>
              <a:rPr lang="ru-RU" sz="1100" dirty="0" smtClean="0"/>
              <a:t>сварке</a:t>
            </a:r>
          </a:p>
          <a:p>
            <a:r>
              <a:rPr lang="ru-RU" sz="1100" dirty="0" smtClean="0"/>
              <a:t>3.1 – </a:t>
            </a: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47572" y="3754236"/>
            <a:ext cx="876059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Аппаратчик </a:t>
            </a:r>
            <a:r>
              <a:rPr lang="ru-RU" sz="1100" dirty="0" err="1"/>
              <a:t>химводоочистки</a:t>
            </a:r>
            <a:r>
              <a:rPr lang="ru-RU" sz="1100" dirty="0"/>
              <a:t>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Машинист  насосных установок;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Машинист  насосных установок (ВОС);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Машинист  насосных установок (КОС);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Оператор </a:t>
            </a:r>
            <a:r>
              <a:rPr lang="ru-RU" sz="1100" dirty="0" smtClean="0"/>
              <a:t>ВОС (ЦТВС-1);</a:t>
            </a:r>
            <a:endParaRPr lang="ru-RU" sz="11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Оператор котельной;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Оператор очистных сооружений (КОС);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Слесарь аварийно-восстановительных работ;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Слесарь по ремонту оборудования котельных и </a:t>
            </a:r>
            <a:r>
              <a:rPr lang="ru-RU" sz="1100" dirty="0" err="1"/>
              <a:t>пылеприготовительных</a:t>
            </a:r>
            <a:r>
              <a:rPr lang="ru-RU" sz="1100" dirty="0"/>
              <a:t> цехов;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Слесарь по ремонту оборудования тепловых сетей;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Слесарь сантехник;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Токарь;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100" dirty="0"/>
              <a:t>Электромонтер по ремонту и обслуживанию электрооборудования, непосредственно занятый на объектах добычи нефти, газа и газового конденсата</a:t>
            </a:r>
          </a:p>
        </p:txBody>
      </p:sp>
    </p:spTree>
    <p:extLst>
      <p:ext uri="{BB962C8B-B14F-4D97-AF65-F5344CB8AC3E}">
        <p14:creationId xmlns:p14="http://schemas.microsoft.com/office/powerpoint/2010/main" val="3431068102"/>
      </p:ext>
    </p:extLst>
  </p:cSld>
  <p:clrMapOvr>
    <a:masterClrMapping/>
  </p:clrMapOvr>
</p:sld>
</file>

<file path=ppt/theme/theme1.xml><?xml version="1.0" encoding="utf-8"?>
<a:theme xmlns:a="http://schemas.openxmlformats.org/drawingml/2006/main" name="Мой шаблон">
  <a:themeElements>
    <a:clrScheme name="Формат презентации главных инженеров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Формат презентации главных инженеров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Формат презентации главных инженеров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рмат презентации главных инженеров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Мой шаблон</Template>
  <TotalTime>17905</TotalTime>
  <Words>268</Words>
  <Application>Microsoft Office PowerPoint</Application>
  <PresentationFormat>Лист A4 (210x297 мм)</PresentationFormat>
  <Paragraphs>105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Мой шаблон</vt:lpstr>
      <vt:lpstr>Презентация PowerPoint</vt:lpstr>
      <vt:lpstr>Презентация PowerPoint</vt:lpstr>
    </vt:vector>
  </TitlesOfParts>
  <Company>Energoneft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Трещёткин Николай Геннадьевич</dc:creator>
  <cp:lastModifiedBy>Ильина А.В.</cp:lastModifiedBy>
  <cp:revision>294</cp:revision>
  <cp:lastPrinted>2018-07-16T04:44:00Z</cp:lastPrinted>
  <dcterms:created xsi:type="dcterms:W3CDTF">2017-07-27T07:45:05Z</dcterms:created>
  <dcterms:modified xsi:type="dcterms:W3CDTF">2018-08-03T08:10:23Z</dcterms:modified>
</cp:coreProperties>
</file>